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Josefin Slab"/>
      <p:regular r:id="rId21"/>
      <p:bold r:id="rId22"/>
      <p:italic r:id="rId23"/>
      <p:boldItalic r:id="rId24"/>
    </p:embeddedFont>
    <p:embeddedFont>
      <p:font typeface="Rajdhani Light"/>
      <p:regular r:id="rId25"/>
      <p:bold r:id="rId26"/>
    </p:embeddedFont>
    <p:embeddedFont>
      <p:font typeface="Anton"/>
      <p:regular r:id="rId27"/>
    </p:embeddedFont>
    <p:embeddedFont>
      <p:font typeface="Fira Sans Condensed Light"/>
      <p:regular r:id="rId28"/>
      <p:bold r:id="rId29"/>
      <p:italic r:id="rId30"/>
      <p:boldItalic r:id="rId31"/>
    </p:embeddedFont>
    <p:embeddedFont>
      <p:font typeface="Fira Sans Condensed"/>
      <p:regular r:id="rId32"/>
      <p:bold r:id="rId33"/>
      <p:italic r:id="rId34"/>
      <p:boldItalic r:id="rId35"/>
    </p:embeddedFont>
    <p:embeddedFont>
      <p:font typeface="Advent Pro Light"/>
      <p:regular r:id="rId36"/>
      <p:bold r:id="rId37"/>
      <p:italic r:id="rId38"/>
      <p:boldItalic r:id="rId39"/>
    </p:embeddedFont>
    <p:embeddedFont>
      <p:font typeface="Rajdhani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jdhani-regular.fntdata"/><Relationship Id="rId20" Type="http://schemas.openxmlformats.org/officeDocument/2006/relationships/slide" Target="slides/slide15.xml"/><Relationship Id="rId41" Type="http://schemas.openxmlformats.org/officeDocument/2006/relationships/font" Target="fonts/Rajdhani-bold.fntdata"/><Relationship Id="rId22" Type="http://schemas.openxmlformats.org/officeDocument/2006/relationships/font" Target="fonts/JosefinSlab-bold.fntdata"/><Relationship Id="rId21" Type="http://schemas.openxmlformats.org/officeDocument/2006/relationships/font" Target="fonts/JosefinSlab-regular.fntdata"/><Relationship Id="rId24" Type="http://schemas.openxmlformats.org/officeDocument/2006/relationships/font" Target="fonts/JosefinSlab-boldItalic.fntdata"/><Relationship Id="rId23" Type="http://schemas.openxmlformats.org/officeDocument/2006/relationships/font" Target="fonts/JosefinSlab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jdhaniLight-bold.fntdata"/><Relationship Id="rId25" Type="http://schemas.openxmlformats.org/officeDocument/2006/relationships/font" Target="fonts/RajdhaniLight-regular.fntdata"/><Relationship Id="rId28" Type="http://schemas.openxmlformats.org/officeDocument/2006/relationships/font" Target="fonts/FiraSansCondensedLight-regular.fntdata"/><Relationship Id="rId27" Type="http://schemas.openxmlformats.org/officeDocument/2006/relationships/font" Target="fonts/Ant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CondensedLight-boldItalic.fntdata"/><Relationship Id="rId30" Type="http://schemas.openxmlformats.org/officeDocument/2006/relationships/font" Target="fonts/FiraSansCondensedLight-italic.fntdata"/><Relationship Id="rId11" Type="http://schemas.openxmlformats.org/officeDocument/2006/relationships/slide" Target="slides/slide6.xml"/><Relationship Id="rId33" Type="http://schemas.openxmlformats.org/officeDocument/2006/relationships/font" Target="fonts/FiraSansCondensed-bold.fntdata"/><Relationship Id="rId10" Type="http://schemas.openxmlformats.org/officeDocument/2006/relationships/slide" Target="slides/slide5.xml"/><Relationship Id="rId32" Type="http://schemas.openxmlformats.org/officeDocument/2006/relationships/font" Target="fonts/FiraSansCondensed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Condensed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Condensed-italic.fntdata"/><Relationship Id="rId15" Type="http://schemas.openxmlformats.org/officeDocument/2006/relationships/slide" Target="slides/slide10.xml"/><Relationship Id="rId37" Type="http://schemas.openxmlformats.org/officeDocument/2006/relationships/font" Target="fonts/AdventProLight-bold.fntdata"/><Relationship Id="rId14" Type="http://schemas.openxmlformats.org/officeDocument/2006/relationships/slide" Target="slides/slide9.xml"/><Relationship Id="rId36" Type="http://schemas.openxmlformats.org/officeDocument/2006/relationships/font" Target="fonts/AdventProLight-regular.fntdata"/><Relationship Id="rId17" Type="http://schemas.openxmlformats.org/officeDocument/2006/relationships/slide" Target="slides/slide12.xml"/><Relationship Id="rId39" Type="http://schemas.openxmlformats.org/officeDocument/2006/relationships/font" Target="fonts/AdventPro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AdventPro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14ce2650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14ce2650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box and whisker plots are all close together so there doesn’t seem to be any significant difference. My bar chart also doesn’t show any difference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1dd4258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1dd4258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14ce2650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14ce2650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24b80cb1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24b80cb1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1c45c08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1c45c08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30311cd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30311c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14ce2650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14ce2650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14ce2650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14ce2650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14ce2650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14ce2650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14ce2650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14ce2650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14ce2650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14ce2650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14ce2650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14ce2650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1f9ff36e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1f9ff36e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14ce2650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14ce2650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kaggle.com/datasets/prasertk/healthy-lifestyle-cities-report-202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720000" y="1111200"/>
            <a:ext cx="6073200" cy="25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Impact of Gym Accessibility on Training Preferences</a:t>
            </a:r>
            <a:endParaRPr sz="5000"/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720000" y="3672300"/>
            <a:ext cx="41028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jdhani Light"/>
                <a:ea typeface="Rajdhani Light"/>
                <a:cs typeface="Rajdhani Light"/>
                <a:sym typeface="Rajdhani Light"/>
              </a:rPr>
              <a:t>Kassidy M, Freddy C, Sanmi L, Shriya Y</a:t>
            </a:r>
            <a:endParaRPr sz="1700">
              <a:latin typeface="Rajdhani Light"/>
              <a:ea typeface="Rajdhani Light"/>
              <a:cs typeface="Rajdhani Light"/>
              <a:sym typeface="Rajdhan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</a:t>
            </a:r>
            <a:r>
              <a:rPr lang="en"/>
              <a:t>representation</a:t>
            </a:r>
            <a:r>
              <a:rPr lang="en"/>
              <a:t>(s)</a:t>
            </a: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925"/>
            <a:ext cx="4647175" cy="32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900" y="1234925"/>
            <a:ext cx="4121699" cy="307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</a:t>
            </a:r>
            <a:endParaRPr/>
          </a:p>
        </p:txBody>
      </p:sp>
      <p:sp>
        <p:nvSpPr>
          <p:cNvPr id="169" name="Google Shape;169;p32"/>
          <p:cNvSpPr txBox="1"/>
          <p:nvPr/>
        </p:nvSpPr>
        <p:spPr>
          <a:xfrm>
            <a:off x="558400" y="1116775"/>
            <a:ext cx="8328600" cy="3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ANOVA Table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Why: We are testing against 3 categories: Gym, Home, and Outdoor Workouts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P-value: 0.6048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Conclusion: We cannot say that the amount of public </a:t>
            </a: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transportation</a:t>
            </a: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affects how people train because it is not statistically significant according to our P-value.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0" y="3617363"/>
            <a:ext cx="79057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Preferences by Income Level</a:t>
            </a: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25" y="1164125"/>
            <a:ext cx="5795538" cy="375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Test</a:t>
            </a:r>
            <a:endParaRPr/>
          </a:p>
        </p:txBody>
      </p:sp>
      <p:sp>
        <p:nvSpPr>
          <p:cNvPr id="182" name="Google Shape;182;p34"/>
          <p:cNvSpPr txBox="1"/>
          <p:nvPr/>
        </p:nvSpPr>
        <p:spPr>
          <a:xfrm>
            <a:off x="537450" y="1082525"/>
            <a:ext cx="80691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Char char="●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F-statistic: 4.68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Char char="●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P-value = 0.01535 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50" y="2173625"/>
            <a:ext cx="7582475" cy="4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9" name="Google Shape;189;p35"/>
          <p:cNvSpPr txBox="1"/>
          <p:nvPr/>
        </p:nvSpPr>
        <p:spPr>
          <a:xfrm>
            <a:off x="817650" y="1320825"/>
            <a:ext cx="74217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Analysis Tools</a:t>
            </a: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❖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Visualization: Employed bar graphs and box-and-whisker plots to depict relationships between factors and training preferences.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❖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Statistical Test: Used an ANOVA test to determine the statistical significance of each factor.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Key Findings</a:t>
            </a: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❖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Non-Significant Factors: Number of gym locations and available transportation showed no statistical significance (p-value &gt; .05).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❖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Significant Factor: Membership cost </a:t>
            </a: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(p-value = .0287) </a:t>
            </a: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and income level (p-value = .01535) were statistically significant , influencing training method preference.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Conclusion</a:t>
            </a: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 Membership cost significantly impacts training preferences in urban areas.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95" name="Google Shape;195;p36"/>
          <p:cNvSpPr txBox="1"/>
          <p:nvPr/>
        </p:nvSpPr>
        <p:spPr>
          <a:xfrm>
            <a:off x="662375" y="1133050"/>
            <a:ext cx="79443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Char char="●"/>
            </a:pPr>
            <a:r>
              <a:rPr lang="en" sz="1900" u="sng">
                <a:solidFill>
                  <a:schemeClr val="hlink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Healthy Lifestyle Cities Report 2021 (kaggle.com)</a:t>
            </a: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for Costs and City Names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Char char="●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Geoapify API for Transportation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Char char="●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Google for Locations and Income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our research topic</a:t>
            </a:r>
            <a:endParaRPr/>
          </a:p>
        </p:txBody>
      </p:sp>
      <p:sp>
        <p:nvSpPr>
          <p:cNvPr id="105" name="Google Shape;105;p23"/>
          <p:cNvSpPr txBox="1"/>
          <p:nvPr/>
        </p:nvSpPr>
        <p:spPr>
          <a:xfrm>
            <a:off x="629050" y="1359875"/>
            <a:ext cx="78354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Project Description: 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aim to investigate how the relationship between gym accessibility factors may affect an individual’s training preferences. 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Decided training categories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Gym/weight training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At-home training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Endurance/marathon training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Factors that got </a:t>
            </a: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evaluated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Cost of gym memberships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Means of transportation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Income levels by state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Preferences by Gym Membership Cost</a:t>
            </a: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638300" y="1313625"/>
            <a:ext cx="7132500" cy="1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AutoNum type="arabicPeriod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Loading and Preparing Data: CSV data file from Kaggle.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AutoNum type="arabicPeriod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 data set, Healthy Lifestyle Cities 2021, had 10 total columns. For my part of the project I only used 2 columns: “Membership Cost” and “Outdoor Activities”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AutoNum type="arabicPeriod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Cleaned the membership cost column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AutoNum type="arabicPeriod"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 created a training preferences column based on the number of hours spent outdoors.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832" y="2312750"/>
            <a:ext cx="2426468" cy="24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50" y="2988075"/>
            <a:ext cx="6442070" cy="18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(Any graphs for Cost vs Training preferences)</a:t>
            </a:r>
            <a:endParaRPr/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25" y="1220275"/>
            <a:ext cx="4285501" cy="32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225" y="1220275"/>
            <a:ext cx="4573374" cy="3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 test</a:t>
            </a:r>
            <a:endParaRPr/>
          </a:p>
        </p:txBody>
      </p:sp>
      <p:sp>
        <p:nvSpPr>
          <p:cNvPr id="126" name="Google Shape;126;p26"/>
          <p:cNvSpPr txBox="1"/>
          <p:nvPr/>
        </p:nvSpPr>
        <p:spPr>
          <a:xfrm>
            <a:off x="780700" y="1613900"/>
            <a:ext cx="74856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Interpretation</a:t>
            </a:r>
            <a:endParaRPr sz="18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Light"/>
              <a:buChar char="●"/>
            </a:pPr>
            <a:r>
              <a:rPr lang="en" sz="18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F-statistic: 3.8765</a:t>
            </a:r>
            <a:endParaRPr sz="18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Condensed Light"/>
              <a:buChar char="●"/>
            </a:pPr>
            <a:r>
              <a:rPr lang="en" sz="18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p-value: 0.0287</a:t>
            </a:r>
            <a:endParaRPr sz="18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Conclusion</a:t>
            </a:r>
            <a:endParaRPr sz="18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This indicates that you can reject the null hypothesis, suggesting that there is a statistically significant difference in gym membership costs among the different training preference groups (Gym workouts, Outdoor/marathon, Home workouts)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750" y="1714500"/>
            <a:ext cx="35242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299450" y="174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</a:t>
            </a:r>
            <a:endParaRPr/>
          </a:p>
        </p:txBody>
      </p:sp>
      <p:sp>
        <p:nvSpPr>
          <p:cNvPr id="133" name="Google Shape;133;p27"/>
          <p:cNvSpPr txBox="1"/>
          <p:nvPr/>
        </p:nvSpPr>
        <p:spPr>
          <a:xfrm>
            <a:off x="2662500" y="746875"/>
            <a:ext cx="53409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AutoNum type="arabicPeriod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Collected </a:t>
            </a: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data for each city 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AutoNum type="arabicPeriod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Set up a data frame showing each city and number of gym locations per city. 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AutoNum type="arabicPeriod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Using prior code to calculate 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 training preferences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AutoNum type="arabicPeriod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Merged data sets 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50" y="693663"/>
            <a:ext cx="1838886" cy="375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720000" y="110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REPRESENTATION</a:t>
            </a:r>
            <a:endParaRPr/>
          </a:p>
        </p:txBody>
      </p:sp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475" y="835775"/>
            <a:ext cx="4131123" cy="411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9225"/>
            <a:ext cx="4555676" cy="41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 TEST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9"/>
          <p:cNvSpPr txBox="1"/>
          <p:nvPr/>
        </p:nvSpPr>
        <p:spPr>
          <a:xfrm>
            <a:off x="698500" y="1406075"/>
            <a:ext cx="8182500" cy="2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Interpretation :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	F-Statistic: </a:t>
            </a:r>
            <a:r>
              <a:rPr lang="en" sz="1500">
                <a:highlight>
                  <a:srgbClr val="FFFFFF"/>
                </a:highlight>
              </a:rPr>
              <a:t>1.731846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	P-Value: </a:t>
            </a:r>
            <a:r>
              <a:rPr lang="en" sz="1500">
                <a:highlight>
                  <a:srgbClr val="FFFFFF"/>
                </a:highlight>
              </a:rPr>
              <a:t>0.18996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Conclusion: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This indicates that you cannot reject the null hypothesis, suggesting that there is not a statistically significant difference in gym membership costs among the different training preference groups (Gym workouts, Outdoor/marathon, Home workouts)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150" y="1206425"/>
            <a:ext cx="5615200" cy="1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Transportation</a:t>
            </a:r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288" y="1160213"/>
            <a:ext cx="49815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300" y="3077025"/>
            <a:ext cx="4865251" cy="19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 txBox="1"/>
          <p:nvPr/>
        </p:nvSpPr>
        <p:spPr>
          <a:xfrm>
            <a:off x="369625" y="1305525"/>
            <a:ext cx="67479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AutoNum type="arabicPeriod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Get City Coordinates using 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Geoapify API Geocode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AutoNum type="arabicPeriod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Calculate the number of public 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transportation locations using 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Geoapify API Places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Sans Condensed Light"/>
              <a:buAutoNum type="arabicPeriod"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Using prior code to calculate 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 training preferences</a:t>
            </a:r>
            <a:endParaRPr sz="1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